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257" r:id="rId3"/>
    <p:sldId id="273" r:id="rId4"/>
    <p:sldId id="260" r:id="rId5"/>
    <p:sldId id="274" r:id="rId6"/>
    <p:sldId id="275" r:id="rId7"/>
    <p:sldId id="276" r:id="rId8"/>
    <p:sldId id="270" r:id="rId9"/>
    <p:sldId id="277" r:id="rId10"/>
    <p:sldId id="261" r:id="rId11"/>
    <p:sldId id="278" r:id="rId12"/>
    <p:sldId id="258" r:id="rId13"/>
    <p:sldId id="264" r:id="rId14"/>
    <p:sldId id="263" r:id="rId15"/>
    <p:sldId id="265" r:id="rId16"/>
    <p:sldId id="266" r:id="rId17"/>
    <p:sldId id="256" r:id="rId18"/>
    <p:sldId id="267" r:id="rId19"/>
    <p:sldId id="268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 </a:t>
            </a:r>
            <a:r>
              <a:rPr lang="en-US" sz="2800" dirty="0"/>
              <a:t>Content-Based Filtering</a:t>
            </a:r>
            <a:br>
              <a:rPr lang="en-US" sz="2800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403C5-6412-4E01-A244-6083B3F35699}"/>
              </a:ext>
            </a:extLst>
          </p:cNvPr>
          <p:cNvSpPr txBox="1"/>
          <p:nvPr/>
        </p:nvSpPr>
        <p:spPr>
          <a:xfrm>
            <a:off x="338736" y="1253065"/>
            <a:ext cx="504606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Basic component of Content-Based Systems: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Preprocessing and feature extraction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Content-based learning of user profiles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Filtering and recommendation</a:t>
            </a:r>
          </a:p>
        </p:txBody>
      </p:sp>
      <p:pic>
        <p:nvPicPr>
          <p:cNvPr id="7" name="Picture 2" descr="How To Build Content-Based Recommendation System Made Easy">
            <a:extLst>
              <a:ext uri="{FF2B5EF4-FFF2-40B4-BE49-F238E27FC236}">
                <a16:creationId xmlns:a16="http://schemas.microsoft.com/office/drawing/2014/main" id="{BF6EDC43-EFEC-4443-BAB0-4B882C516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8" y="3806985"/>
            <a:ext cx="3869267" cy="217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ADDA0C-A9D4-49CB-85B9-DE1B63703089}"/>
              </a:ext>
            </a:extLst>
          </p:cNvPr>
          <p:cNvSpPr txBox="1"/>
          <p:nvPr/>
        </p:nvSpPr>
        <p:spPr>
          <a:xfrm>
            <a:off x="5384800" y="1253067"/>
            <a:ext cx="6468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Features are extracted from various sources (description, tags, ...) and converted to a keyword-based vector-space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Cleaning methods: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Stop-word removal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Stemming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Phrase extraction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1E890E-4D56-455A-B9C0-89C8F8CF3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998" y="3838390"/>
            <a:ext cx="4716003" cy="247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 </a:t>
            </a:r>
            <a:r>
              <a:rPr lang="en-US" sz="2800" dirty="0"/>
              <a:t>Content-Based Filtering</a:t>
            </a:r>
            <a:br>
              <a:rPr lang="en-US" sz="2800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EC1404-F17F-4469-B71E-FB0D0289DC99}"/>
              </a:ext>
            </a:extLst>
          </p:cNvPr>
          <p:cNvSpPr txBox="1"/>
          <p:nvPr/>
        </p:nvSpPr>
        <p:spPr>
          <a:xfrm>
            <a:off x="338736" y="1159471"/>
            <a:ext cx="6097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Tf-idf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621DB3-1790-40FD-91B4-E45372927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47" y="1621136"/>
            <a:ext cx="7419953" cy="3376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44D66E-34A5-4237-A738-DEC588371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0" y="2329125"/>
            <a:ext cx="1532553" cy="6763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DDC3FB-2B71-4535-AF47-F7407B2D4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883" y="2295828"/>
            <a:ext cx="2101717" cy="676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6E92F4-B350-4828-A7C9-F26AFD649F18}"/>
              </a:ext>
            </a:extLst>
          </p:cNvPr>
          <p:cNvSpPr txBox="1"/>
          <p:nvPr/>
        </p:nvSpPr>
        <p:spPr>
          <a:xfrm>
            <a:off x="380008" y="1758427"/>
            <a:ext cx="273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5192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TF-IDF vector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727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2B1B2EF-F9E2-4625-AD70-EE979A3EA52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B7570B9-F44D-4F61-BF1F-C3F752BCAAB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00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8E1B1-D9CD-415A-BCE5-B57F39B2F3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00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7B8F-671E-899B-3B95-4CCE696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8E2D656-4DFD-D837-76D3-A143B0106EB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BAF409-B126-D20D-BE76-1D4AFBEB4A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68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48DCA-B91F-BC5A-64CE-246CF358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308EB-C22C-0699-31DF-5588F4DD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99678272-23D5-2910-516A-D7EDB6A7FE5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E00C4E-0536-65FC-3882-BD908064E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98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8107886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Movies recommendation system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4003263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b="0" dirty="0">
                <a:solidFill>
                  <a:schemeClr val="tx1"/>
                </a:solidFill>
                <a:latin typeface="Lato"/>
                <a:ea typeface="Lato"/>
                <a:cs typeface="Lato"/>
              </a:rPr>
              <a:t>Vũ Minh Hiếu -</a:t>
            </a:r>
            <a:r>
              <a:rPr lang="vi-VN" sz="2400" b="0" dirty="0">
                <a:solidFill>
                  <a:schemeClr val="tx1"/>
                </a:solidFill>
                <a:latin typeface="Lato"/>
                <a:ea typeface="Lato"/>
                <a:cs typeface="Lato"/>
              </a:rPr>
              <a:t> 20225485</a:t>
            </a:r>
            <a:endParaRPr lang="en-US" sz="2400" b="0" dirty="0">
              <a:solidFill>
                <a:schemeClr val="tx1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  <a:p>
            <a:pPr fontAlgn="base"/>
            <a:r>
              <a:rPr lang="en-US" dirty="0">
                <a:latin typeface="Lato"/>
                <a:ea typeface="Lato"/>
                <a:cs typeface="Lato"/>
              </a:rPr>
              <a:t>Dataset</a:t>
            </a:r>
          </a:p>
          <a:p>
            <a:pPr fontAlgn="base"/>
            <a:r>
              <a:rPr lang="en-US" dirty="0">
                <a:latin typeface="Lato"/>
                <a:ea typeface="Lato"/>
                <a:cs typeface="Lato"/>
              </a:rPr>
              <a:t>Theoretical background and method</a:t>
            </a:r>
          </a:p>
          <a:p>
            <a:pPr fontAlgn="base"/>
            <a:r>
              <a:rPr lang="en-US" dirty="0">
                <a:latin typeface="Lato"/>
                <a:ea typeface="Lato"/>
                <a:cs typeface="Lato"/>
              </a:rPr>
              <a:t>Result</a:t>
            </a:r>
          </a:p>
          <a:p>
            <a:pPr fontAlgn="base"/>
            <a:endParaRPr lang="en-US" dirty="0">
              <a:latin typeface="Lato"/>
              <a:ea typeface="Lato"/>
              <a:cs typeface="Lato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0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933211"/>
            <a:ext cx="6916643" cy="4991578"/>
          </a:xfrm>
        </p:spPr>
        <p:txBody>
          <a:bodyPr/>
          <a:lstStyle/>
          <a:p>
            <a:r>
              <a:rPr lang="en-US" sz="2000" dirty="0">
                <a:solidFill>
                  <a:srgbClr val="000000"/>
                </a:solidFill>
              </a:rPr>
              <a:t>A class of machine learning that uses data to help predict what people are looking for among a large number of options.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All major business utilize a recommendation system to some extend 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This project study and demonstrate some popular recommendation algorithm on a movies data base and discuss theirs advantages, drawbacks and address some further improvement.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2" descr="Recommendation Systems: What They Are and How They Help">
            <a:extLst>
              <a:ext uri="{FF2B5EF4-FFF2-40B4-BE49-F238E27FC236}">
                <a16:creationId xmlns:a16="http://schemas.microsoft.com/office/drawing/2014/main" id="{F3816495-1D68-D552-2D71-36DD53899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517" y="2509210"/>
            <a:ext cx="4534911" cy="20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commendation System Using Autoencoders">
            <a:extLst>
              <a:ext uri="{FF2B5EF4-FFF2-40B4-BE49-F238E27FC236}">
                <a16:creationId xmlns:a16="http://schemas.microsoft.com/office/drawing/2014/main" id="{6334FC8C-68CF-9C4A-C4D3-AF2AD8A20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318" y="2177529"/>
            <a:ext cx="4844393" cy="292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0E54B7-9BB1-1DCA-7A8D-953BB69D461B}"/>
              </a:ext>
            </a:extLst>
          </p:cNvPr>
          <p:cNvSpPr txBox="1">
            <a:spLocks/>
          </p:cNvSpPr>
          <p:nvPr/>
        </p:nvSpPr>
        <p:spPr>
          <a:xfrm>
            <a:off x="338736" y="1256232"/>
            <a:ext cx="11514528" cy="47941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b="1" dirty="0"/>
              <a:t>The Movies Dataset</a:t>
            </a:r>
          </a:p>
          <a:p>
            <a:r>
              <a:rPr lang="en-US" sz="2400" dirty="0"/>
              <a:t>Metadata for all 45,000 movies: cast, crew, plot keywords, revenue, release dates, languages, production companies, TMDB vote counts, vote averages…</a:t>
            </a:r>
          </a:p>
          <a:p>
            <a:r>
              <a:rPr lang="en-US" sz="2400" dirty="0"/>
              <a:t>26 million ratings from 270,000 users. Ratings are on a scale of 1-5 and have been obtained from the official </a:t>
            </a:r>
            <a:r>
              <a:rPr lang="en-US" sz="2400" dirty="0" err="1"/>
              <a:t>GroupLens</a:t>
            </a:r>
            <a:r>
              <a:rPr lang="en-US" sz="2400" dirty="0"/>
              <a:t> website.</a:t>
            </a:r>
          </a:p>
          <a:p>
            <a:endParaRPr lang="en-US" sz="2400" dirty="0">
              <a:solidFill>
                <a:srgbClr val="000000"/>
              </a:solidFill>
              <a:latin typeface="NVIDIA-NALA"/>
            </a:endParaRPr>
          </a:p>
          <a:p>
            <a:endParaRPr lang="en-US" sz="2400" dirty="0">
              <a:solidFill>
                <a:srgbClr val="000000"/>
              </a:solidFill>
              <a:latin typeface="NVIDIA-NALA"/>
            </a:endParaRPr>
          </a:p>
        </p:txBody>
      </p:sp>
    </p:spTree>
    <p:extLst>
      <p:ext uri="{BB962C8B-B14F-4D97-AF65-F5344CB8AC3E}">
        <p14:creationId xmlns:p14="http://schemas.microsoft.com/office/powerpoint/2010/main" val="55970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9BDC1-2C3E-386C-A1EC-0E2649E0F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8809-8389-1528-20E2-D7BF9F21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>
                <a:latin typeface="Lato"/>
                <a:ea typeface="Lato"/>
                <a:cs typeface="Lato"/>
              </a:rPr>
              <a:t>Theoretical background and method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2DAF8A7-7D85-547C-69D8-391F9194C15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38735" y="1179320"/>
            <a:ext cx="5757265" cy="4883343"/>
          </a:xfrm>
        </p:spPr>
        <p:txBody>
          <a:bodyPr/>
          <a:lstStyle/>
          <a:p>
            <a:r>
              <a:rPr lang="en-US" sz="2000" dirty="0"/>
              <a:t>Content-Based Filtering</a:t>
            </a:r>
          </a:p>
          <a:p>
            <a:pPr lvl="1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Recommends books based on features (genre, author, description)</a:t>
            </a:r>
          </a:p>
          <a:p>
            <a:pPr lvl="1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Example: If a user likes “Iron-man 1," they might get recommendations for “Iron-man 2"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67F9701-1A83-4E03-158D-64FD30BB8B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8431" y="1179321"/>
            <a:ext cx="5445570" cy="4891280"/>
          </a:xfrm>
        </p:spPr>
        <p:txBody>
          <a:bodyPr/>
          <a:lstStyle/>
          <a:p>
            <a:r>
              <a:rPr lang="en-US" sz="2000" dirty="0"/>
              <a:t>Collaborative Filtering</a:t>
            </a:r>
          </a:p>
          <a:p>
            <a:pPr lvl="1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Based on user behavior and preferences of similar users</a:t>
            </a:r>
          </a:p>
          <a:p>
            <a:pPr lvl="1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Example: People who liked The Matrix also watch John Wick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FADB5-F9EA-5D89-6F34-C193A4AA5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8278F0-5B4F-A2B0-9287-D76700A50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40" y="3208881"/>
            <a:ext cx="2213945" cy="2760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9F037E-8844-EFF1-80FF-937CD90A1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675" y="3112167"/>
            <a:ext cx="2365384" cy="295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17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0F76A-17D7-EC6B-7B0D-D7956417E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83C9-D636-FB46-D677-676FEF1B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>
                <a:latin typeface="Lato"/>
                <a:ea typeface="Lato"/>
                <a:cs typeface="Lato"/>
              </a:rPr>
              <a:t>Theoretical background and method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73C8E-CF7B-C8A5-DDFC-C8BAB69F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BDF6D-ACF5-1593-9F2E-02E181511771}"/>
              </a:ext>
            </a:extLst>
          </p:cNvPr>
          <p:cNvSpPr txBox="1"/>
          <p:nvPr/>
        </p:nvSpPr>
        <p:spPr>
          <a:xfrm>
            <a:off x="253278" y="1843950"/>
            <a:ext cx="46007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Hybrid recommender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collaborative filtering: lack  information about the domain dependencies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content-based system: lack  information about the people’s preferences in.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Combine both methods to get better result.</a:t>
            </a:r>
          </a:p>
        </p:txBody>
      </p:sp>
      <p:pic>
        <p:nvPicPr>
          <p:cNvPr id="13" name="Picture 2" descr="Hybrid recommendation model. | Download Scientific Diagram">
            <a:extLst>
              <a:ext uri="{FF2B5EF4-FFF2-40B4-BE49-F238E27FC236}">
                <a16:creationId xmlns:a16="http://schemas.microsoft.com/office/drawing/2014/main" id="{B2D5C4EF-5595-DA4B-7939-8BCF79E46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198" y="1955091"/>
            <a:ext cx="6640524" cy="373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980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4905E-43F0-C83F-A7CB-B722A1887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81661-8ED7-0DB5-323F-EFA743A12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95610"/>
            <a:ext cx="11514528" cy="436098"/>
          </a:xfrm>
        </p:spPr>
        <p:txBody>
          <a:bodyPr/>
          <a:lstStyle/>
          <a:p>
            <a:r>
              <a:rPr lang="en-US" dirty="0"/>
              <a:t>3.1.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C73D1-907F-9375-03F4-AC12703169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0984" y="3141134"/>
            <a:ext cx="6701681" cy="2703162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dirty="0" err="1"/>
              <a:t>i-th</a:t>
            </a:r>
            <a:r>
              <a:rPr lang="en-US" sz="2000" dirty="0"/>
              <a:t> row </a:t>
            </a:r>
            <a:r>
              <a:rPr lang="en-US" sz="2000" dirty="0" err="1"/>
              <a:t>u</a:t>
            </a:r>
            <a:r>
              <a:rPr lang="en-US" sz="2000" baseline="-25000" dirty="0" err="1"/>
              <a:t>i</a:t>
            </a:r>
            <a:r>
              <a:rPr lang="en-US" sz="2000" dirty="0"/>
              <a:t> of U: user factor, contains k entries corresponding to the affinity of user </a:t>
            </a:r>
            <a:r>
              <a:rPr lang="en-US" sz="2000" dirty="0" err="1"/>
              <a:t>i</a:t>
            </a:r>
            <a:r>
              <a:rPr lang="en-US" sz="2000" dirty="0"/>
              <a:t> towards the k concepts in the ratings matrix.</a:t>
            </a:r>
          </a:p>
          <a:p>
            <a:r>
              <a:rPr lang="en-US" sz="2000" dirty="0"/>
              <a:t>The </a:t>
            </a:r>
            <a:r>
              <a:rPr lang="en-US" sz="2000" dirty="0" err="1"/>
              <a:t>i-th</a:t>
            </a:r>
            <a:r>
              <a:rPr lang="en-US" sz="2000" dirty="0"/>
              <a:t> row v</a:t>
            </a:r>
            <a:r>
              <a:rPr lang="en-US" sz="2000" baseline="-25000" dirty="0"/>
              <a:t>i</a:t>
            </a:r>
            <a:r>
              <a:rPr lang="en-US" sz="2000" dirty="0"/>
              <a:t> of V: item factor, represents the affinity of the </a:t>
            </a:r>
            <a:r>
              <a:rPr lang="en-US" sz="2000" dirty="0" err="1"/>
              <a:t>i-th</a:t>
            </a:r>
            <a:r>
              <a:rPr lang="en-US" sz="2000" dirty="0"/>
              <a:t> item towards these k concepts.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A8F8D-D7D5-8D94-D45B-A4C81B4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screenshot of a diagram&#10;&#10;AI-generated content may be incorrect.">
            <a:extLst>
              <a:ext uri="{FF2B5EF4-FFF2-40B4-BE49-F238E27FC236}">
                <a16:creationId xmlns:a16="http://schemas.microsoft.com/office/drawing/2014/main" id="{4CB4ECD2-2668-E897-A3DA-4753A1DF9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" b="7638"/>
          <a:stretch/>
        </p:blipFill>
        <p:spPr>
          <a:xfrm>
            <a:off x="7020465" y="828374"/>
            <a:ext cx="4930549" cy="5384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B2E8EA-6BF4-6A0F-B1BB-D6C9A2E91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61" y="4779589"/>
            <a:ext cx="5933729" cy="1181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08BB55-EE33-1AE0-7AD1-29AE2B5F4D52}"/>
              </a:ext>
            </a:extLst>
          </p:cNvPr>
          <p:cNvSpPr txBox="1"/>
          <p:nvPr/>
        </p:nvSpPr>
        <p:spPr>
          <a:xfrm>
            <a:off x="338736" y="897005"/>
            <a:ext cx="6097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Latent factor model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C4E52F-4383-492B-8098-3FC0201629B0}"/>
              </a:ext>
            </a:extLst>
          </p:cNvPr>
          <p:cNvSpPr txBox="1">
            <a:spLocks/>
          </p:cNvSpPr>
          <p:nvPr/>
        </p:nvSpPr>
        <p:spPr>
          <a:xfrm>
            <a:off x="289860" y="1429603"/>
            <a:ext cx="6603928" cy="14279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Matrix Factorization: the m x n ratings R with rank y matrix is approximately factorized into an m x k matrix U and an n x k matrix V, where k &lt; y: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03C3DC-282D-4183-B494-D09C58724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967" y="2324146"/>
            <a:ext cx="1101713" cy="4201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87954C-B694-474B-9C31-4FBEA0BB9D80}"/>
              </a:ext>
            </a:extLst>
          </p:cNvPr>
          <p:cNvSpPr txBox="1"/>
          <p:nvPr/>
        </p:nvSpPr>
        <p:spPr>
          <a:xfrm>
            <a:off x="260939" y="2767593"/>
            <a:ext cx="5336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error of this approximation is equal to: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E1BF2A-75F5-4D74-8305-3437D7DC7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717" y="2836365"/>
            <a:ext cx="1198565" cy="26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4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4905E-43F0-C83F-A7CB-B722A1887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81661-8ED7-0DB5-323F-EFA743A12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95610"/>
            <a:ext cx="11514528" cy="436098"/>
          </a:xfrm>
        </p:spPr>
        <p:txBody>
          <a:bodyPr/>
          <a:lstStyle/>
          <a:p>
            <a:r>
              <a:rPr lang="en-US" dirty="0"/>
              <a:t>3.1. Collaborative Filtering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A8F8D-D7D5-8D94-D45B-A4C81B4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8BB55-EE33-1AE0-7AD1-29AE2B5F4D52}"/>
              </a:ext>
            </a:extLst>
          </p:cNvPr>
          <p:cNvSpPr txBox="1"/>
          <p:nvPr/>
        </p:nvSpPr>
        <p:spPr>
          <a:xfrm>
            <a:off x="338736" y="897005"/>
            <a:ext cx="6097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Matrix Factorization Algorithm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43B054-1D9A-4C8D-8AD6-EED591A4D3C3}"/>
              </a:ext>
            </a:extLst>
          </p:cNvPr>
          <p:cNvSpPr txBox="1">
            <a:spLocks/>
          </p:cNvSpPr>
          <p:nvPr/>
        </p:nvSpPr>
        <p:spPr>
          <a:xfrm>
            <a:off x="338736" y="1370317"/>
            <a:ext cx="11668105" cy="4590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Many matrix factorization methods exist, the key differences is </a:t>
            </a:r>
          </a:p>
          <a:p>
            <a:pPr lvl="1"/>
            <a:r>
              <a:rPr lang="en-US" sz="1600" dirty="0"/>
              <a:t>the constraints imposed on U and V (e.g., orthogonality or non-negativity) </a:t>
            </a:r>
          </a:p>
          <a:p>
            <a:pPr lvl="1"/>
            <a:r>
              <a:rPr lang="en-US" sz="1600" dirty="0"/>
              <a:t>The nature of the objective function (e.g., minimizing the Frobenius norm or maximizing the likelihood estimation).</a:t>
            </a:r>
          </a:p>
          <a:p>
            <a:r>
              <a:rPr lang="en-US" sz="2000" dirty="0"/>
              <a:t>Unconstrained Matrix Factorization with bias: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Construct user-item matrix from the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Model the rating as: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Random initialize the U and V matrix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Minimize the loss function over the set of known ratings: </a:t>
            </a:r>
          </a:p>
          <a:p>
            <a:endParaRPr lang="en-US" sz="2000" dirty="0"/>
          </a:p>
          <a:p>
            <a:pPr marL="457200" lvl="1" indent="0">
              <a:buNone/>
            </a:pP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35089-C7E6-4E1A-9BB3-132609678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534" y="2920591"/>
            <a:ext cx="2132228" cy="334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B1D396-878D-43F4-8142-8F4541982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378" y="3938590"/>
            <a:ext cx="4958819" cy="6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11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2443</TotalTime>
  <Words>508</Words>
  <Application>Microsoft Office PowerPoint</Application>
  <PresentationFormat>Widescreen</PresentationFormat>
  <Paragraphs>81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Lato</vt:lpstr>
      <vt:lpstr>NVIDIA-NALA</vt:lpstr>
      <vt:lpstr>Office Theme</vt:lpstr>
      <vt:lpstr>PowerPoint Presentation</vt:lpstr>
      <vt:lpstr>PowerPoint Presentation</vt:lpstr>
      <vt:lpstr>Content</vt:lpstr>
      <vt:lpstr>1. Introduction</vt:lpstr>
      <vt:lpstr>2. Dataset</vt:lpstr>
      <vt:lpstr>3. Theoretical background and method</vt:lpstr>
      <vt:lpstr>3. Theoretical background and method</vt:lpstr>
      <vt:lpstr>3.1. Collaborative Filtering</vt:lpstr>
      <vt:lpstr>3.1. Collaborative Filtering</vt:lpstr>
      <vt:lpstr>3.2. Content-Based Filtering </vt:lpstr>
      <vt:lpstr>3.2. Content-Based Filtering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hungngat10cf@gmail.com</cp:lastModifiedBy>
  <cp:revision>29</cp:revision>
  <dcterms:created xsi:type="dcterms:W3CDTF">2021-05-28T04:32:29Z</dcterms:created>
  <dcterms:modified xsi:type="dcterms:W3CDTF">2025-06-11T05:05:57Z</dcterms:modified>
</cp:coreProperties>
</file>